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9" r:id="rId7"/>
    <p:sldId id="270" r:id="rId8"/>
    <p:sldId id="271" r:id="rId9"/>
    <p:sldId id="262" r:id="rId10"/>
    <p:sldId id="263" r:id="rId11"/>
    <p:sldId id="264" r:id="rId12"/>
    <p:sldId id="265"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81" autoAdjust="0"/>
    <p:restoredTop sz="94660"/>
  </p:normalViewPr>
  <p:slideViewPr>
    <p:cSldViewPr snapToGrid="0">
      <p:cViewPr varScale="1">
        <p:scale>
          <a:sx n="86" d="100"/>
          <a:sy n="86" d="100"/>
        </p:scale>
        <p:origin x="49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30D4-0C36-4BFB-BAF2-725D48E554DD}"/>
              </a:ext>
            </a:extLst>
          </p:cNvPr>
          <p:cNvSpPr>
            <a:spLocks noGrp="1"/>
          </p:cNvSpPr>
          <p:nvPr>
            <p:ph type="ctrTitle"/>
          </p:nvPr>
        </p:nvSpPr>
        <p:spPr>
          <a:xfrm>
            <a:off x="1524000" y="1122363"/>
            <a:ext cx="9144000" cy="2387600"/>
          </a:xfrm>
        </p:spPr>
        <p:txBody>
          <a:bodyPr anchor="b"/>
          <a:lstStyle>
            <a:lvl1pPr algn="ctr">
              <a:defRPr sz="6000">
                <a:solidFill>
                  <a:srgbClr val="0070C0"/>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A371F8D2-6385-43A9-BA0E-8F767753C1E8}"/>
              </a:ext>
            </a:extLst>
          </p:cNvPr>
          <p:cNvSpPr>
            <a:spLocks noGrp="1"/>
          </p:cNvSpPr>
          <p:nvPr>
            <p:ph type="subTitle" idx="1"/>
          </p:nvPr>
        </p:nvSpPr>
        <p:spPr>
          <a:xfrm>
            <a:off x="1524000" y="3602038"/>
            <a:ext cx="9144000" cy="1655762"/>
          </a:xfrm>
        </p:spPr>
        <p:txBody>
          <a:bodyPr/>
          <a:lstStyle>
            <a:lvl1pPr marL="0" indent="0" algn="ctr">
              <a:buNone/>
              <a:defRPr sz="2400">
                <a:solidFill>
                  <a:srgbClr val="0070C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D3DD78A-9797-4BC6-96D1-EFFF7257ECE7}"/>
              </a:ext>
            </a:extLst>
          </p:cNvPr>
          <p:cNvSpPr>
            <a:spLocks noGrp="1"/>
          </p:cNvSpPr>
          <p:nvPr>
            <p:ph type="dt" sz="half" idx="10"/>
          </p:nvPr>
        </p:nvSpPr>
        <p:spPr/>
        <p:txBody>
          <a:bodyPr/>
          <a:lstStyle>
            <a:lvl1pPr>
              <a:defRPr>
                <a:solidFill>
                  <a:srgbClr val="0070C0"/>
                </a:solidFill>
              </a:defRPr>
            </a:lvl1pPr>
          </a:lstStyle>
          <a:p>
            <a:fld id="{5913FB77-D8DB-4AB9-8EA5-EE8C3B57A5E1}" type="datetimeFigureOut">
              <a:rPr lang="en-GB" smtClean="0"/>
              <a:pPr/>
              <a:t>19/10/2021</a:t>
            </a:fld>
            <a:endParaRPr lang="en-GB"/>
          </a:p>
        </p:txBody>
      </p:sp>
      <p:sp>
        <p:nvSpPr>
          <p:cNvPr id="5" name="Footer Placeholder 4">
            <a:extLst>
              <a:ext uri="{FF2B5EF4-FFF2-40B4-BE49-F238E27FC236}">
                <a16:creationId xmlns:a16="http://schemas.microsoft.com/office/drawing/2014/main" id="{59E9ECC2-94C6-448C-85BF-A008EA52A2F5}"/>
              </a:ext>
            </a:extLst>
          </p:cNvPr>
          <p:cNvSpPr>
            <a:spLocks noGrp="1"/>
          </p:cNvSpPr>
          <p:nvPr>
            <p:ph type="ftr" sz="quarter" idx="11"/>
          </p:nvPr>
        </p:nvSpPr>
        <p:spPr/>
        <p:txBody>
          <a:bodyPr/>
          <a:lstStyle>
            <a:lvl1pPr>
              <a:defRPr>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10ABBEB8-7214-41EC-9FEA-4687A94CBDFA}"/>
              </a:ext>
            </a:extLst>
          </p:cNvPr>
          <p:cNvSpPr>
            <a:spLocks noGrp="1"/>
          </p:cNvSpPr>
          <p:nvPr>
            <p:ph type="sldNum" sz="quarter" idx="12"/>
          </p:nvPr>
        </p:nvSpPr>
        <p:spPr/>
        <p:txBody>
          <a:bodyPr/>
          <a:lstStyle>
            <a:lvl1pPr>
              <a:defRPr>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E8AD2DE-FE0C-9E45-8870-271BC0F7DB9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50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B1C18-9981-4FD9-A045-4CAF34B1536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F433DE0-F6C2-427D-AA74-4CBD02C722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91744B3-2B8C-4870-BBEB-2B62428B6DA5}"/>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5" name="Footer Placeholder 4">
            <a:extLst>
              <a:ext uri="{FF2B5EF4-FFF2-40B4-BE49-F238E27FC236}">
                <a16:creationId xmlns:a16="http://schemas.microsoft.com/office/drawing/2014/main" id="{A660C58E-3365-499C-9347-84EBF50C18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EB1E9AE-A98C-442F-A5EB-F48C07B10CC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666014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B48275-1B47-40CA-8660-644781B2C4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3994C31-1905-41F4-B793-A3FAFA9E5B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111FE96-C409-4EA7-8AA8-492FB239FD73}"/>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5" name="Footer Placeholder 4">
            <a:extLst>
              <a:ext uri="{FF2B5EF4-FFF2-40B4-BE49-F238E27FC236}">
                <a16:creationId xmlns:a16="http://schemas.microsoft.com/office/drawing/2014/main" id="{3FD1B5C9-1BCA-4813-A293-95870B4885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4AD43C-957C-4850-A82A-EEDA653619B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2876990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B8F71-8E35-46CC-9B95-E847E2EEFC2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93E57E1-4D76-4BA6-B235-F4D8D24590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D25748-DC14-491C-8CF7-4C864FEEAAB1}"/>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5" name="Footer Placeholder 4">
            <a:extLst>
              <a:ext uri="{FF2B5EF4-FFF2-40B4-BE49-F238E27FC236}">
                <a16:creationId xmlns:a16="http://schemas.microsoft.com/office/drawing/2014/main" id="{A9162EFD-DD11-45E8-8AB0-D31F83E4082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8464E4-DFC8-44DB-AB71-2DA48A701FA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454492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55D9-1AB5-4884-AE41-3F5855B33B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B578D9-6D64-4FF4-A07A-DBC2D9CAA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E4EA8-E3B0-4EF4-8AB0-FE79110B047D}"/>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5" name="Footer Placeholder 4">
            <a:extLst>
              <a:ext uri="{FF2B5EF4-FFF2-40B4-BE49-F238E27FC236}">
                <a16:creationId xmlns:a16="http://schemas.microsoft.com/office/drawing/2014/main" id="{1AFD026C-261F-479D-BC0D-64316A5C4B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3A6FA4-623D-4762-977F-9E0591AEA04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530867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FF0BE-DBA0-4E80-B324-BD541F05148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05F6D3B-4C54-438F-BA2E-2F12CE5039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BEDABDC-4911-49C4-8369-813FE6A5D5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6FEA388-FACC-4601-8717-5D48DCFD317B}"/>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6" name="Footer Placeholder 5">
            <a:extLst>
              <a:ext uri="{FF2B5EF4-FFF2-40B4-BE49-F238E27FC236}">
                <a16:creationId xmlns:a16="http://schemas.microsoft.com/office/drawing/2014/main" id="{115F2A95-1451-47F8-8CC6-E323D684CA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E1EFBD8-061A-487C-9B79-3B39BFD16F5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447419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0422-D245-4CB8-8F6A-005B09468A5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C404E1-923E-41BA-A0C1-CD42658C91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81B117-28D4-4DBE-912D-B2E8C60FCF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44B8DD0-4C48-4D0F-80CE-95EC8E746A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1173B2-79A5-4EF5-867C-BDA931A97A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61A3CD3-5048-4262-8E83-EED55731806D}"/>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8" name="Footer Placeholder 7">
            <a:extLst>
              <a:ext uri="{FF2B5EF4-FFF2-40B4-BE49-F238E27FC236}">
                <a16:creationId xmlns:a16="http://schemas.microsoft.com/office/drawing/2014/main" id="{F7BEB6A3-A365-4F32-A3E7-2F05A5CD8EF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3C75B75-19CF-4244-9AF7-7DD5C4D0859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929241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D7C25-764A-4422-84FD-DE697B9799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0D0B4FC-9736-49D2-A668-FEB2F9793340}"/>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4" name="Footer Placeholder 3">
            <a:extLst>
              <a:ext uri="{FF2B5EF4-FFF2-40B4-BE49-F238E27FC236}">
                <a16:creationId xmlns:a16="http://schemas.microsoft.com/office/drawing/2014/main" id="{D7E52064-48AE-4809-AB71-9D8B52DBBE7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93631F-C0A3-4585-BB19-0CF3342C7B78}"/>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695465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66722A-FDE7-4D98-AAE6-32CD525FF7C4}"/>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3" name="Footer Placeholder 2">
            <a:extLst>
              <a:ext uri="{FF2B5EF4-FFF2-40B4-BE49-F238E27FC236}">
                <a16:creationId xmlns:a16="http://schemas.microsoft.com/office/drawing/2014/main" id="{41B09DC5-5E7B-4D59-B9FF-7213580D436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569DABE-679F-47B5-A80D-1DEBE65951E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014619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90AF1-EA4A-486F-AECE-A6B272FC2B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A340AB2-689C-4B31-BF73-FE6CE4233B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DC61042-3CDA-409B-ACE1-474751900A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5B6390-2276-406E-8C54-B14662C10A90}"/>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6" name="Footer Placeholder 5">
            <a:extLst>
              <a:ext uri="{FF2B5EF4-FFF2-40B4-BE49-F238E27FC236}">
                <a16:creationId xmlns:a16="http://schemas.microsoft.com/office/drawing/2014/main" id="{634210BB-1204-47DB-8F99-C932B215B9A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02992C-F8B8-41C2-91E9-6A424AB51E0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536913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39AA-4489-442C-B0C5-AA401DB05D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C4591F4-3880-440A-BD90-55137317E4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0CE3BD0-5911-412B-B3AD-6F523CA21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F65983-894C-48DE-A636-F5CD275F412A}"/>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6" name="Footer Placeholder 5">
            <a:extLst>
              <a:ext uri="{FF2B5EF4-FFF2-40B4-BE49-F238E27FC236}">
                <a16:creationId xmlns:a16="http://schemas.microsoft.com/office/drawing/2014/main" id="{351F088F-E413-491B-A9B4-7AFF7BE14E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DD055B-0CD5-48E4-A4C0-6D8A77B0B67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245779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1240E2-03CF-4E56-8533-AA1149ACFB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A499F10-7EDC-434D-8212-0E6CADF042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DC2D7A-A3F0-4C02-96F0-77A9558BFD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70C0"/>
                </a:solidFill>
              </a:defRPr>
            </a:lvl1pPr>
          </a:lstStyle>
          <a:p>
            <a:fld id="{5913FB77-D8DB-4AB9-8EA5-EE8C3B57A5E1}" type="datetimeFigureOut">
              <a:rPr lang="en-GB" smtClean="0"/>
              <a:pPr/>
              <a:t>19/10/2021</a:t>
            </a:fld>
            <a:endParaRPr lang="en-GB"/>
          </a:p>
        </p:txBody>
      </p:sp>
      <p:sp>
        <p:nvSpPr>
          <p:cNvPr id="5" name="Footer Placeholder 4">
            <a:extLst>
              <a:ext uri="{FF2B5EF4-FFF2-40B4-BE49-F238E27FC236}">
                <a16:creationId xmlns:a16="http://schemas.microsoft.com/office/drawing/2014/main" id="{8AAF89DE-6E33-482F-BF9A-4F5A2876B9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344E0A2A-0FC3-4F13-87FD-288ABC0383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7375949-8975-5A4C-8C15-55D1406A4903}"/>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764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0070C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wiki.ed.ac.uk/pages/viewpage.action?pageId=463750271"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438164-4DB1-4C47-B854-138D904993BB}"/>
              </a:ext>
            </a:extLst>
          </p:cNvPr>
          <p:cNvSpPr txBox="1"/>
          <p:nvPr/>
        </p:nvSpPr>
        <p:spPr>
          <a:xfrm>
            <a:off x="3054975" y="2228671"/>
            <a:ext cx="6082050" cy="1446550"/>
          </a:xfrm>
          <a:prstGeom prst="rect">
            <a:avLst/>
          </a:prstGeom>
          <a:noFill/>
        </p:spPr>
        <p:txBody>
          <a:bodyPr wrap="none" rtlCol="0">
            <a:spAutoFit/>
          </a:bodyPr>
          <a:lstStyle/>
          <a:p>
            <a:pPr algn="ctr"/>
            <a:r>
              <a:rPr lang="en-GB" sz="4400" dirty="0">
                <a:solidFill>
                  <a:srgbClr val="0070C0"/>
                </a:solidFill>
              </a:rPr>
              <a:t>How do ELNs help </a:t>
            </a:r>
          </a:p>
          <a:p>
            <a:pPr algn="ctr"/>
            <a:r>
              <a:rPr lang="en-GB" sz="4400" dirty="0">
                <a:solidFill>
                  <a:srgbClr val="0070C0"/>
                </a:solidFill>
              </a:rPr>
              <a:t>make your research FAIR?</a:t>
            </a:r>
          </a:p>
        </p:txBody>
      </p:sp>
      <p:sp>
        <p:nvSpPr>
          <p:cNvPr id="9" name="TextBox 8">
            <a:extLst>
              <a:ext uri="{FF2B5EF4-FFF2-40B4-BE49-F238E27FC236}">
                <a16:creationId xmlns:a16="http://schemas.microsoft.com/office/drawing/2014/main" id="{AAC2D605-AE36-1947-B139-C0974F889192}"/>
              </a:ext>
            </a:extLst>
          </p:cNvPr>
          <p:cNvSpPr txBox="1"/>
          <p:nvPr/>
        </p:nvSpPr>
        <p:spPr>
          <a:xfrm>
            <a:off x="1470868" y="5070039"/>
            <a:ext cx="6987331" cy="369332"/>
          </a:xfrm>
          <a:prstGeom prst="rect">
            <a:avLst/>
          </a:prstGeom>
          <a:noFill/>
        </p:spPr>
        <p:txBody>
          <a:bodyPr wrap="square">
            <a:spAutoFit/>
          </a:bodyPr>
          <a:lstStyle/>
          <a:p>
            <a:r>
              <a:rPr lang="en-GB" dirty="0"/>
              <a:t>Open https://</a:t>
            </a:r>
            <a:r>
              <a:rPr lang="en-GB" dirty="0" err="1"/>
              <a:t>pad.carpentries.org</a:t>
            </a:r>
            <a:r>
              <a:rPr lang="en-GB" dirty="0"/>
              <a:t>/2021-10-20_ed-dash_fair-bio-practice</a:t>
            </a:r>
            <a:endParaRPr lang="en-GB" dirty="0">
              <a:highlight>
                <a:srgbClr val="FFFF00"/>
              </a:highlight>
            </a:endParaRPr>
          </a:p>
        </p:txBody>
      </p:sp>
      <p:sp>
        <p:nvSpPr>
          <p:cNvPr id="10" name="Arrow: Down 7">
            <a:extLst>
              <a:ext uri="{FF2B5EF4-FFF2-40B4-BE49-F238E27FC236}">
                <a16:creationId xmlns:a16="http://schemas.microsoft.com/office/drawing/2014/main" id="{FE5A0CEC-F744-C945-9380-4CCFFF7F7557}"/>
              </a:ext>
            </a:extLst>
          </p:cNvPr>
          <p:cNvSpPr/>
          <p:nvPr/>
        </p:nvSpPr>
        <p:spPr>
          <a:xfrm rot="16200000">
            <a:off x="789103" y="494431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61045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Adapting a protocol to your needs</a:t>
            </a:r>
          </a:p>
        </p:txBody>
      </p:sp>
      <p:pic>
        <p:nvPicPr>
          <p:cNvPr id="6" name="Picture 2" descr="Benchling More than Doubles Customer Base for the Second Consecutive Year">
            <a:extLst>
              <a:ext uri="{FF2B5EF4-FFF2-40B4-BE49-F238E27FC236}">
                <a16:creationId xmlns:a16="http://schemas.microsoft.com/office/drawing/2014/main" id="{76A69C41-76B4-400E-84C0-52526B05DA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FE4FDA1-956B-E045-9212-98CF98998CD1}"/>
              </a:ext>
            </a:extLst>
          </p:cNvPr>
          <p:cNvSpPr>
            <a:spLocks noGrp="1"/>
          </p:cNvSpPr>
          <p:nvPr>
            <p:ph type="title"/>
          </p:nvPr>
        </p:nvSpPr>
        <p:spPr>
          <a:xfrm>
            <a:off x="838200" y="365125"/>
            <a:ext cx="10515600" cy="1325563"/>
          </a:xfrm>
        </p:spPr>
        <p:txBody>
          <a:bodyPr/>
          <a:lstStyle/>
          <a:p>
            <a:r>
              <a:rPr lang="en-GB" dirty="0"/>
              <a:t>Exercise/challenge 3:</a:t>
            </a:r>
          </a:p>
        </p:txBody>
      </p:sp>
    </p:spTree>
    <p:extLst>
      <p:ext uri="{BB962C8B-B14F-4D97-AF65-F5344CB8AC3E}">
        <p14:creationId xmlns:p14="http://schemas.microsoft.com/office/powerpoint/2010/main" val="1315556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Sharing your record</a:t>
            </a:r>
          </a:p>
        </p:txBody>
      </p:sp>
      <p:pic>
        <p:nvPicPr>
          <p:cNvPr id="3" name="Picture 2" descr="Benchling More than Doubles Customer Base for the Second Consecutive Year">
            <a:extLst>
              <a:ext uri="{FF2B5EF4-FFF2-40B4-BE49-F238E27FC236}">
                <a16:creationId xmlns:a16="http://schemas.microsoft.com/office/drawing/2014/main" id="{F4DA6E25-DE9B-4D20-8B25-4D315BA8A0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Ed_DaSH">
            <a:extLst>
              <a:ext uri="{FF2B5EF4-FFF2-40B4-BE49-F238E27FC236}">
                <a16:creationId xmlns:a16="http://schemas.microsoft.com/office/drawing/2014/main" id="{A0CF61AD-DF67-4E9F-9ED3-07CEF1D8EB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759452-E22A-684B-BDE5-6A6235D762CC}"/>
              </a:ext>
            </a:extLst>
          </p:cNvPr>
          <p:cNvSpPr>
            <a:spLocks noGrp="1"/>
          </p:cNvSpPr>
          <p:nvPr>
            <p:ph type="title"/>
          </p:nvPr>
        </p:nvSpPr>
        <p:spPr>
          <a:xfrm>
            <a:off x="838200" y="365125"/>
            <a:ext cx="10515600" cy="1325563"/>
          </a:xfrm>
        </p:spPr>
        <p:txBody>
          <a:bodyPr/>
          <a:lstStyle/>
          <a:p>
            <a:r>
              <a:rPr lang="en-GB" dirty="0"/>
              <a:t>Exercise/challenge 4:</a:t>
            </a:r>
          </a:p>
        </p:txBody>
      </p:sp>
    </p:spTree>
    <p:extLst>
      <p:ext uri="{BB962C8B-B14F-4D97-AF65-F5344CB8AC3E}">
        <p14:creationId xmlns:p14="http://schemas.microsoft.com/office/powerpoint/2010/main" val="3805015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 a public protocol and retain its provenance</a:t>
            </a:r>
          </a:p>
        </p:txBody>
      </p:sp>
      <p:pic>
        <p:nvPicPr>
          <p:cNvPr id="2050" name="Picture 2" descr="Facebook">
            <a:extLst>
              <a:ext uri="{FF2B5EF4-FFF2-40B4-BE49-F238E27FC236}">
                <a16:creationId xmlns:a16="http://schemas.microsoft.com/office/drawing/2014/main" id="{546980F1-2250-4514-8C3B-61BD9663CC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1525" y="3789363"/>
            <a:ext cx="3028950" cy="151447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50F8DFF8-5FF1-774A-B109-C31B4BCC6D22}"/>
              </a:ext>
            </a:extLst>
          </p:cNvPr>
          <p:cNvSpPr>
            <a:spLocks noGrp="1"/>
          </p:cNvSpPr>
          <p:nvPr>
            <p:ph type="title"/>
          </p:nvPr>
        </p:nvSpPr>
        <p:spPr>
          <a:xfrm>
            <a:off x="838200" y="365125"/>
            <a:ext cx="10515600" cy="1325563"/>
          </a:xfrm>
        </p:spPr>
        <p:txBody>
          <a:bodyPr/>
          <a:lstStyle/>
          <a:p>
            <a:r>
              <a:rPr lang="en-GB" dirty="0"/>
              <a:t>Exercise/challenge 5:</a:t>
            </a:r>
          </a:p>
        </p:txBody>
      </p:sp>
    </p:spTree>
    <p:extLst>
      <p:ext uri="{BB962C8B-B14F-4D97-AF65-F5344CB8AC3E}">
        <p14:creationId xmlns:p14="http://schemas.microsoft.com/office/powerpoint/2010/main" val="2975646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6E26D-1ABC-45D4-867F-F59C0786DF60}"/>
              </a:ext>
            </a:extLst>
          </p:cNvPr>
          <p:cNvSpPr txBox="1"/>
          <p:nvPr/>
        </p:nvSpPr>
        <p:spPr>
          <a:xfrm>
            <a:off x="323500" y="911462"/>
            <a:ext cx="11544999" cy="4758354"/>
          </a:xfrm>
          <a:prstGeom prst="rect">
            <a:avLst/>
          </a:prstGeom>
          <a:noFill/>
        </p:spPr>
        <p:txBody>
          <a:bodyPr wrap="square">
            <a:spAutoFit/>
          </a:bodyPr>
          <a:lstStyle/>
          <a:p>
            <a:pPr algn="l"/>
            <a:r>
              <a:rPr lang="en-GB" b="0" i="0" dirty="0">
                <a:solidFill>
                  <a:srgbClr val="333333"/>
                </a:solidFill>
                <a:effectLst/>
              </a:rPr>
              <a:t>There are more than a 100 platforms that provide services to host electronic lab notebooks or protocols, therefore it can seem quite daunting trying to find the right platform. There is some advice we can offer when looking for the right service.</a:t>
            </a:r>
          </a:p>
          <a:p>
            <a:pPr marL="285750" indent="-285750" algn="l">
              <a:lnSpc>
                <a:spcPct val="150000"/>
              </a:lnSpc>
              <a:buFont typeface="Arial" panose="020B0604020202020204" pitchFamily="34" charset="0"/>
              <a:buChar char="•"/>
            </a:pPr>
            <a:r>
              <a:rPr lang="en-GB" b="0" i="0" dirty="0">
                <a:solidFill>
                  <a:srgbClr val="333333"/>
                </a:solidFill>
                <a:effectLst/>
              </a:rPr>
              <a:t>Compliance with departmental, institutional, and other regulatory and legal requirements (including where data is geographically located, and which types of data can and cannot be stored).</a:t>
            </a:r>
          </a:p>
          <a:p>
            <a:pPr marL="285750" indent="-285750" algn="l">
              <a:lnSpc>
                <a:spcPct val="150000"/>
              </a:lnSpc>
              <a:buFont typeface="Arial" panose="020B0604020202020204" pitchFamily="34" charset="0"/>
              <a:buChar char="•"/>
            </a:pPr>
            <a:r>
              <a:rPr lang="en-GB" b="0" i="0" dirty="0">
                <a:solidFill>
                  <a:srgbClr val="333333"/>
                </a:solidFill>
                <a:effectLst/>
              </a:rPr>
              <a:t>Price (is it free?), check if your institution has a subscription to any.</a:t>
            </a:r>
          </a:p>
          <a:p>
            <a:pPr marL="285750" indent="-285750" algn="l">
              <a:lnSpc>
                <a:spcPct val="150000"/>
              </a:lnSpc>
              <a:buFont typeface="Arial" panose="020B0604020202020204" pitchFamily="34" charset="0"/>
              <a:buChar char="•"/>
            </a:pPr>
            <a:r>
              <a:rPr lang="en-GB" b="0" i="0" dirty="0">
                <a:solidFill>
                  <a:srgbClr val="333333"/>
                </a:solidFill>
                <a:effectLst/>
              </a:rPr>
              <a:t>Maturity of the ELN (is it a brand new ELN, or has it been established for a while now, i.e. is there a risk of the ELN disappearing &amp; data being lost?).</a:t>
            </a:r>
          </a:p>
          <a:p>
            <a:pPr marL="285750" indent="-285750" algn="l">
              <a:lnSpc>
                <a:spcPct val="150000"/>
              </a:lnSpc>
              <a:buFont typeface="Arial" panose="020B0604020202020204" pitchFamily="34" charset="0"/>
              <a:buChar char="•"/>
            </a:pPr>
            <a:r>
              <a:rPr lang="en-GB" b="0" i="0" dirty="0">
                <a:solidFill>
                  <a:srgbClr val="333333"/>
                </a:solidFill>
                <a:effectLst/>
              </a:rPr>
              <a:t>Sharing &amp; exporting capabilities, experience of colleagues, availability of support, integration with other relevant platforms (e.g. </a:t>
            </a:r>
            <a:r>
              <a:rPr lang="en-GB" b="0" i="0" dirty="0" err="1">
                <a:solidFill>
                  <a:srgbClr val="333333"/>
                </a:solidFill>
                <a:effectLst/>
              </a:rPr>
              <a:t>dropbox</a:t>
            </a:r>
            <a:r>
              <a:rPr lang="en-GB" b="0" i="0" dirty="0">
                <a:solidFill>
                  <a:srgbClr val="333333"/>
                </a:solidFill>
                <a:effectLst/>
              </a:rPr>
              <a:t>), and the potential for use with mobile devices if required?</a:t>
            </a:r>
          </a:p>
          <a:p>
            <a:pPr marL="285750" indent="-285750" algn="l">
              <a:lnSpc>
                <a:spcPct val="150000"/>
              </a:lnSpc>
              <a:buFont typeface="Arial" panose="020B0604020202020204" pitchFamily="34" charset="0"/>
              <a:buChar char="•"/>
            </a:pPr>
            <a:r>
              <a:rPr lang="en-GB" b="0" i="0" dirty="0">
                <a:solidFill>
                  <a:srgbClr val="333333"/>
                </a:solidFill>
                <a:effectLst/>
              </a:rPr>
              <a:t>What is the user interface like? Does it feel intuitive or does it take you days to find what you are looking for?</a:t>
            </a:r>
          </a:p>
          <a:p>
            <a:pPr marL="285750" indent="-285750" algn="l">
              <a:lnSpc>
                <a:spcPct val="150000"/>
              </a:lnSpc>
              <a:buFont typeface="Arial" panose="020B0604020202020204" pitchFamily="34" charset="0"/>
              <a:buChar char="•"/>
            </a:pPr>
            <a:r>
              <a:rPr lang="en-GB" b="0" i="0" dirty="0">
                <a:solidFill>
                  <a:srgbClr val="333333"/>
                </a:solidFill>
                <a:effectLst/>
              </a:rPr>
              <a:t>Check for operating system compatibility and real time collaboration.</a:t>
            </a:r>
          </a:p>
          <a:p>
            <a:pPr marL="285750" indent="-285750" algn="l">
              <a:lnSpc>
                <a:spcPct val="150000"/>
              </a:lnSpc>
              <a:buFont typeface="Arial" panose="020B0604020202020204" pitchFamily="34" charset="0"/>
              <a:buChar char="•"/>
            </a:pPr>
            <a:r>
              <a:rPr lang="en-GB" b="0" i="0" dirty="0">
                <a:solidFill>
                  <a:srgbClr val="333333"/>
                </a:solidFill>
                <a:effectLst/>
              </a:rPr>
              <a:t>Preferably it should be Open Source.</a:t>
            </a:r>
          </a:p>
        </p:txBody>
      </p:sp>
      <p:sp>
        <p:nvSpPr>
          <p:cNvPr id="7" name="TextBox 6">
            <a:extLst>
              <a:ext uri="{FF2B5EF4-FFF2-40B4-BE49-F238E27FC236}">
                <a16:creationId xmlns:a16="http://schemas.microsoft.com/office/drawing/2014/main" id="{E0C73924-C345-41E5-BA11-276CCF814964}"/>
              </a:ext>
            </a:extLst>
          </p:cNvPr>
          <p:cNvSpPr txBox="1"/>
          <p:nvPr/>
        </p:nvSpPr>
        <p:spPr>
          <a:xfrm>
            <a:off x="493614" y="5821824"/>
            <a:ext cx="10764000" cy="646331"/>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The BioRDM team has put together a summary of most used </a:t>
            </a:r>
            <a:r>
              <a:rPr lang="en-GB" b="0" i="0" u="none" strike="noStrike" dirty="0">
                <a:solidFill>
                  <a:srgbClr val="196EBD"/>
                </a:solidFill>
                <a:effectLst/>
                <a:hlinkClick r:id="rId2"/>
              </a:rPr>
              <a:t>ELNs on the University of Edinburgh Wiki</a:t>
            </a:r>
            <a:r>
              <a:rPr lang="en-GB" b="0" i="0" dirty="0">
                <a:solidFill>
                  <a:srgbClr val="333333"/>
                </a:solidFill>
                <a:effectLst/>
              </a:rPr>
              <a:t> where they test-ran a handful of ELNs for you so you can make a more informed choice.</a:t>
            </a:r>
            <a:endParaRPr lang="en-GB" dirty="0"/>
          </a:p>
        </p:txBody>
      </p:sp>
      <p:sp>
        <p:nvSpPr>
          <p:cNvPr id="8" name="Title 1">
            <a:extLst>
              <a:ext uri="{FF2B5EF4-FFF2-40B4-BE49-F238E27FC236}">
                <a16:creationId xmlns:a16="http://schemas.microsoft.com/office/drawing/2014/main" id="{5015AAF1-BEC9-AC44-B0F9-49DFA85DDD38}"/>
              </a:ext>
            </a:extLst>
          </p:cNvPr>
          <p:cNvSpPr>
            <a:spLocks noGrp="1"/>
          </p:cNvSpPr>
          <p:nvPr>
            <p:ph type="title"/>
          </p:nvPr>
        </p:nvSpPr>
        <p:spPr>
          <a:xfrm>
            <a:off x="838199" y="-137379"/>
            <a:ext cx="10515600" cy="1325563"/>
          </a:xfrm>
        </p:spPr>
        <p:txBody>
          <a:bodyPr/>
          <a:lstStyle/>
          <a:p>
            <a:r>
              <a:rPr lang="en-GB" dirty="0"/>
              <a:t>How to chose the right platform?</a:t>
            </a:r>
          </a:p>
        </p:txBody>
      </p:sp>
    </p:spTree>
    <p:extLst>
      <p:ext uri="{BB962C8B-B14F-4D97-AF65-F5344CB8AC3E}">
        <p14:creationId xmlns:p14="http://schemas.microsoft.com/office/powerpoint/2010/main" val="397754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Do you use an ELN? Which one? What features do you like?</a:t>
            </a:r>
          </a:p>
        </p:txBody>
      </p:sp>
      <p:sp>
        <p:nvSpPr>
          <p:cNvPr id="6" name="Title 1">
            <a:extLst>
              <a:ext uri="{FF2B5EF4-FFF2-40B4-BE49-F238E27FC236}">
                <a16:creationId xmlns:a16="http://schemas.microsoft.com/office/drawing/2014/main" id="{49CB81C3-68D4-1444-97B4-A9E9D5ABEB70}"/>
              </a:ext>
            </a:extLst>
          </p:cNvPr>
          <p:cNvSpPr>
            <a:spLocks noGrp="1"/>
          </p:cNvSpPr>
          <p:nvPr>
            <p:ph type="title"/>
          </p:nvPr>
        </p:nvSpPr>
        <p:spPr>
          <a:xfrm>
            <a:off x="838200" y="365125"/>
            <a:ext cx="10515600" cy="1325563"/>
          </a:xfrm>
        </p:spPr>
        <p:txBody>
          <a:bodyPr/>
          <a:lstStyle/>
          <a:p>
            <a:r>
              <a:rPr lang="en-GB" dirty="0"/>
              <a:t>Exercise/challenge 6:</a:t>
            </a:r>
          </a:p>
        </p:txBody>
      </p:sp>
    </p:spTree>
    <p:extLst>
      <p:ext uri="{BB962C8B-B14F-4D97-AF65-F5344CB8AC3E}">
        <p14:creationId xmlns:p14="http://schemas.microsoft.com/office/powerpoint/2010/main" val="4169042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8565959-91AC-416B-8E5F-D550B9E166C9}"/>
              </a:ext>
            </a:extLst>
          </p:cNvPr>
          <p:cNvSpPr txBox="1"/>
          <p:nvPr/>
        </p:nvSpPr>
        <p:spPr>
          <a:xfrm>
            <a:off x="838200" y="1845255"/>
            <a:ext cx="9982470" cy="235295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sz="2000" b="0" i="0" dirty="0">
                <a:solidFill>
                  <a:srgbClr val="0070C0"/>
                </a:solidFill>
                <a:effectLst/>
              </a:rPr>
              <a:t>Accessibility of your protocols online allows to share them with collaborators who need them for a publication and a DOI of said protocols allows to cite them with credibility. </a:t>
            </a:r>
            <a:endParaRPr lang="en-GB" sz="2000" dirty="0">
              <a:solidFill>
                <a:srgbClr val="0070C0"/>
              </a:solidFill>
            </a:endParaRPr>
          </a:p>
          <a:p>
            <a:pPr marL="285750" indent="-285750">
              <a:lnSpc>
                <a:spcPct val="150000"/>
              </a:lnSpc>
              <a:buFont typeface="Arial" panose="020B0604020202020204" pitchFamily="34" charset="0"/>
              <a:buChar char="•"/>
            </a:pPr>
            <a:endParaRPr lang="en-GB" sz="2000" b="0" i="0" dirty="0">
              <a:solidFill>
                <a:srgbClr val="0070C0"/>
              </a:solidFill>
              <a:effectLst/>
            </a:endParaRPr>
          </a:p>
          <a:p>
            <a:pPr marL="285750" indent="-285750">
              <a:lnSpc>
                <a:spcPct val="150000"/>
              </a:lnSpc>
              <a:buFont typeface="Arial" panose="020B0604020202020204" pitchFamily="34" charset="0"/>
              <a:buChar char="•"/>
            </a:pPr>
            <a:r>
              <a:rPr lang="en-GB" sz="2000" b="0" i="0" dirty="0">
                <a:solidFill>
                  <a:srgbClr val="0070C0"/>
                </a:solidFill>
                <a:effectLst/>
              </a:rPr>
              <a:t>Electronic lab records allow for easier re-usability and access of your data across multiple platforms. Changes in your records can be traced back, therefore giving accountability.</a:t>
            </a:r>
            <a:endParaRPr lang="en-GB" sz="2000" dirty="0">
              <a:solidFill>
                <a:srgbClr val="0070C0"/>
              </a:solidFill>
            </a:endParaRPr>
          </a:p>
        </p:txBody>
      </p:sp>
      <p:sp>
        <p:nvSpPr>
          <p:cNvPr id="15" name="Title 1">
            <a:extLst>
              <a:ext uri="{FF2B5EF4-FFF2-40B4-BE49-F238E27FC236}">
                <a16:creationId xmlns:a16="http://schemas.microsoft.com/office/drawing/2014/main" id="{B2E11ABB-AAED-E843-B2F2-934CE056A8A0}"/>
              </a:ext>
            </a:extLst>
          </p:cNvPr>
          <p:cNvSpPr>
            <a:spLocks noGrp="1"/>
          </p:cNvSpPr>
          <p:nvPr>
            <p:ph type="title"/>
          </p:nvPr>
        </p:nvSpPr>
        <p:spPr>
          <a:xfrm>
            <a:off x="838200" y="365125"/>
            <a:ext cx="10515600" cy="1325563"/>
          </a:xfrm>
        </p:spPr>
        <p:txBody>
          <a:bodyPr/>
          <a:lstStyle/>
          <a:p>
            <a:r>
              <a:rPr lang="en-GB" dirty="0"/>
              <a:t>How does good record keeping help us get FAIR ready?</a:t>
            </a:r>
          </a:p>
        </p:txBody>
      </p:sp>
    </p:spTree>
    <p:extLst>
      <p:ext uri="{BB962C8B-B14F-4D97-AF65-F5344CB8AC3E}">
        <p14:creationId xmlns:p14="http://schemas.microsoft.com/office/powerpoint/2010/main" val="3946935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1C4547-956D-4711-A29A-436B0F515E7A}"/>
              </a:ext>
            </a:extLst>
          </p:cNvPr>
          <p:cNvSpPr txBox="1"/>
          <p:nvPr/>
        </p:nvSpPr>
        <p:spPr>
          <a:xfrm>
            <a:off x="191199" y="284955"/>
            <a:ext cx="11385608" cy="646331"/>
          </a:xfrm>
          <a:prstGeom prst="rect">
            <a:avLst/>
          </a:prstGeom>
          <a:noFill/>
        </p:spPr>
        <p:txBody>
          <a:bodyPr wrap="square">
            <a:spAutoFit/>
          </a:bodyPr>
          <a:lstStyle/>
          <a:p>
            <a:r>
              <a:rPr lang="en-GB" b="0" i="0" dirty="0">
                <a:solidFill>
                  <a:srgbClr val="0070C0"/>
                </a:solidFill>
                <a:effectLst/>
                <a:latin typeface="Ubuntu"/>
              </a:rPr>
              <a:t>Before we start this session on good record keeping, it might be a good idea to make ourselves a cup of tea. </a:t>
            </a:r>
          </a:p>
          <a:p>
            <a:endParaRPr lang="en-GB" dirty="0">
              <a:solidFill>
                <a:srgbClr val="0070C0"/>
              </a:solidFill>
              <a:latin typeface="Ubuntu"/>
            </a:endParaRPr>
          </a:p>
        </p:txBody>
      </p:sp>
      <p:pic>
        <p:nvPicPr>
          <p:cNvPr id="6" name="Picture 5">
            <a:extLst>
              <a:ext uri="{FF2B5EF4-FFF2-40B4-BE49-F238E27FC236}">
                <a16:creationId xmlns:a16="http://schemas.microsoft.com/office/drawing/2014/main" id="{CD158789-D92B-4BEB-8517-C893D657B130}"/>
              </a:ext>
            </a:extLst>
          </p:cNvPr>
          <p:cNvPicPr>
            <a:picLocks noChangeAspect="1"/>
          </p:cNvPicPr>
          <p:nvPr/>
        </p:nvPicPr>
        <p:blipFill>
          <a:blip r:embed="rId2"/>
          <a:stretch>
            <a:fillRect/>
          </a:stretch>
        </p:blipFill>
        <p:spPr>
          <a:xfrm>
            <a:off x="5007366" y="787000"/>
            <a:ext cx="5554373" cy="5693767"/>
          </a:xfrm>
          <a:prstGeom prst="rect">
            <a:avLst/>
          </a:prstGeom>
        </p:spPr>
      </p:pic>
      <p:sp>
        <p:nvSpPr>
          <p:cNvPr id="8" name="TextBox 7">
            <a:extLst>
              <a:ext uri="{FF2B5EF4-FFF2-40B4-BE49-F238E27FC236}">
                <a16:creationId xmlns:a16="http://schemas.microsoft.com/office/drawing/2014/main" id="{0B6B44D4-80E0-49F0-8DC4-0E1512180A5C}"/>
              </a:ext>
            </a:extLst>
          </p:cNvPr>
          <p:cNvSpPr txBox="1"/>
          <p:nvPr/>
        </p:nvSpPr>
        <p:spPr>
          <a:xfrm>
            <a:off x="471881" y="2340418"/>
            <a:ext cx="3194108" cy="646331"/>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r>
              <a:rPr lang="en-GB" b="0" i="0" dirty="0">
                <a:solidFill>
                  <a:srgbClr val="333333"/>
                </a:solidFill>
                <a:effectLst/>
                <a:latin typeface="Ubuntu"/>
              </a:rPr>
              <a:t>Here’s a peer-reviewed protocol</a:t>
            </a:r>
          </a:p>
          <a:p>
            <a:pPr algn="ctr"/>
            <a:r>
              <a:rPr lang="en-GB" b="0" i="0" dirty="0">
                <a:solidFill>
                  <a:srgbClr val="333333"/>
                </a:solidFill>
                <a:effectLst/>
                <a:latin typeface="Ubuntu"/>
              </a:rPr>
              <a:t>for making tea</a:t>
            </a:r>
            <a:endParaRPr lang="en-GB" dirty="0"/>
          </a:p>
        </p:txBody>
      </p:sp>
      <p:sp>
        <p:nvSpPr>
          <p:cNvPr id="9" name="Arrow: Right 8">
            <a:extLst>
              <a:ext uri="{FF2B5EF4-FFF2-40B4-BE49-F238E27FC236}">
                <a16:creationId xmlns:a16="http://schemas.microsoft.com/office/drawing/2014/main" id="{CB2144CE-B641-44C8-B5B0-EAD4D84EDCA4}"/>
              </a:ext>
            </a:extLst>
          </p:cNvPr>
          <p:cNvSpPr/>
          <p:nvPr/>
        </p:nvSpPr>
        <p:spPr>
          <a:xfrm>
            <a:off x="3875283" y="2441139"/>
            <a:ext cx="830510" cy="444887"/>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A21C2D1A-18B4-4E57-AEAE-F6F94593C916}"/>
              </a:ext>
            </a:extLst>
          </p:cNvPr>
          <p:cNvSpPr txBox="1"/>
          <p:nvPr/>
        </p:nvSpPr>
        <p:spPr>
          <a:xfrm>
            <a:off x="7499758" y="6480767"/>
            <a:ext cx="3061981" cy="276999"/>
          </a:xfrm>
          <a:prstGeom prst="rect">
            <a:avLst/>
          </a:prstGeom>
          <a:noFill/>
        </p:spPr>
        <p:txBody>
          <a:bodyPr wrap="square">
            <a:spAutoFit/>
          </a:bodyPr>
          <a:lstStyle/>
          <a:p>
            <a:r>
              <a:rPr lang="en-GB" sz="1200" b="0" i="1" dirty="0">
                <a:solidFill>
                  <a:srgbClr val="333333"/>
                </a:solidFill>
                <a:effectLst/>
                <a:latin typeface="Ubuntu"/>
              </a:rPr>
              <a:t>Figure credits: Dr Ines Boehm and Ben Thomas</a:t>
            </a:r>
            <a:endParaRPr lang="en-GB" sz="1200" dirty="0"/>
          </a:p>
        </p:txBody>
      </p:sp>
    </p:spTree>
    <p:extLst>
      <p:ext uri="{BB962C8B-B14F-4D97-AF65-F5344CB8AC3E}">
        <p14:creationId xmlns:p14="http://schemas.microsoft.com/office/powerpoint/2010/main" val="2847453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Differences between analogue and digital record keeping</a:t>
            </a:r>
          </a:p>
        </p:txBody>
      </p:sp>
      <p:pic>
        <p:nvPicPr>
          <p:cNvPr id="6" name="Picture 2" descr="Ed_DaSH">
            <a:extLst>
              <a:ext uri="{FF2B5EF4-FFF2-40B4-BE49-F238E27FC236}">
                <a16:creationId xmlns:a16="http://schemas.microsoft.com/office/drawing/2014/main" id="{6F3CF586-06D2-46C3-A4A3-130E31C4A1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0D873B0-C0B1-B043-B32E-51CE077BBB71}"/>
              </a:ext>
            </a:extLst>
          </p:cNvPr>
          <p:cNvSpPr>
            <a:spLocks noGrp="1"/>
          </p:cNvSpPr>
          <p:nvPr>
            <p:ph type="title"/>
          </p:nvPr>
        </p:nvSpPr>
        <p:spPr/>
        <p:txBody>
          <a:bodyPr/>
          <a:lstStyle/>
          <a:p>
            <a:r>
              <a:rPr lang="en-GB" dirty="0"/>
              <a:t>Exercise/challenge 1</a:t>
            </a:r>
          </a:p>
        </p:txBody>
      </p:sp>
    </p:spTree>
    <p:extLst>
      <p:ext uri="{BB962C8B-B14F-4D97-AF65-F5344CB8AC3E}">
        <p14:creationId xmlns:p14="http://schemas.microsoft.com/office/powerpoint/2010/main" val="4286087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Down 12">
            <a:extLst>
              <a:ext uri="{FF2B5EF4-FFF2-40B4-BE49-F238E27FC236}">
                <a16:creationId xmlns:a16="http://schemas.microsoft.com/office/drawing/2014/main" id="{27DE9F74-5A87-4524-8E4E-D202CEAB615E}"/>
              </a:ext>
            </a:extLst>
          </p:cNvPr>
          <p:cNvSpPr/>
          <p:nvPr/>
        </p:nvSpPr>
        <p:spPr>
          <a:xfrm rot="16200000">
            <a:off x="4985869" y="214791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71B72AD-4AD5-B842-A498-45CAEB9E5A09}"/>
              </a:ext>
            </a:extLst>
          </p:cNvPr>
          <p:cNvSpPr>
            <a:spLocks noGrp="1"/>
          </p:cNvSpPr>
          <p:nvPr>
            <p:ph type="title"/>
          </p:nvPr>
        </p:nvSpPr>
        <p:spPr/>
        <p:txBody>
          <a:bodyPr>
            <a:normAutofit/>
          </a:bodyPr>
          <a:lstStyle/>
          <a:p>
            <a:r>
              <a:rPr lang="en-GB" dirty="0">
                <a:latin typeface="Ubuntu"/>
              </a:rPr>
              <a:t>Why do we need to keep good quality records?</a:t>
            </a:r>
            <a:endParaRPr lang="en-GB" dirty="0"/>
          </a:p>
        </p:txBody>
      </p:sp>
      <p:sp>
        <p:nvSpPr>
          <p:cNvPr id="5" name="Content Placeholder 4">
            <a:extLst>
              <a:ext uri="{FF2B5EF4-FFF2-40B4-BE49-F238E27FC236}">
                <a16:creationId xmlns:a16="http://schemas.microsoft.com/office/drawing/2014/main" id="{A500DD08-BE4B-FA4D-9033-4975793D422E}"/>
              </a:ext>
            </a:extLst>
          </p:cNvPr>
          <p:cNvSpPr>
            <a:spLocks noGrp="1"/>
          </p:cNvSpPr>
          <p:nvPr>
            <p:ph idx="1"/>
          </p:nvPr>
        </p:nvSpPr>
        <p:spPr>
          <a:xfrm>
            <a:off x="5986462" y="2053667"/>
            <a:ext cx="5367337" cy="4351338"/>
          </a:xfrm>
        </p:spPr>
        <p:txBody>
          <a:bodyPr>
            <a:normAutofit/>
          </a:bodyPr>
          <a:lstStyle/>
          <a:p>
            <a:pPr marL="0" indent="0">
              <a:lnSpc>
                <a:spcPct val="150000"/>
              </a:lnSpc>
              <a:buNone/>
            </a:pPr>
            <a:r>
              <a:rPr lang="en-GB" sz="2400" dirty="0"/>
              <a:t>Good record keeping ensures:</a:t>
            </a:r>
          </a:p>
          <a:p>
            <a:pPr marL="285750" indent="-285750">
              <a:lnSpc>
                <a:spcPct val="150000"/>
              </a:lnSpc>
            </a:pPr>
            <a:r>
              <a:rPr lang="en-GB" sz="2400" dirty="0"/>
              <a:t>Transparency</a:t>
            </a:r>
          </a:p>
          <a:p>
            <a:pPr marL="285750" indent="-285750">
              <a:lnSpc>
                <a:spcPct val="150000"/>
              </a:lnSpc>
            </a:pPr>
            <a:r>
              <a:rPr lang="en-GB" sz="2400" dirty="0"/>
              <a:t>Reproducibility</a:t>
            </a:r>
          </a:p>
          <a:p>
            <a:pPr marL="285750" indent="-285750">
              <a:lnSpc>
                <a:spcPct val="150000"/>
              </a:lnSpc>
            </a:pPr>
            <a:r>
              <a:rPr lang="en-GB" sz="2400" dirty="0"/>
              <a:t>Accountability</a:t>
            </a:r>
          </a:p>
          <a:p>
            <a:endParaRPr lang="en-GB" sz="2400" dirty="0"/>
          </a:p>
        </p:txBody>
      </p:sp>
      <p:sp>
        <p:nvSpPr>
          <p:cNvPr id="4" name="Rectangle 3">
            <a:extLst>
              <a:ext uri="{FF2B5EF4-FFF2-40B4-BE49-F238E27FC236}">
                <a16:creationId xmlns:a16="http://schemas.microsoft.com/office/drawing/2014/main" id="{B41A24B5-499C-A44E-B11A-87DD42C6AD4D}"/>
              </a:ext>
            </a:extLst>
          </p:cNvPr>
          <p:cNvSpPr/>
          <p:nvPr/>
        </p:nvSpPr>
        <p:spPr>
          <a:xfrm>
            <a:off x="1384020" y="2223414"/>
            <a:ext cx="3225563" cy="461665"/>
          </a:xfrm>
          <a:prstGeom prst="rect">
            <a:avLst/>
          </a:prstGeom>
        </p:spPr>
        <p:txBody>
          <a:bodyPr wrap="none">
            <a:spAutoFit/>
          </a:bodyPr>
          <a:lstStyle/>
          <a:p>
            <a:pPr algn="ctr"/>
            <a:r>
              <a:rPr lang="en-GB" sz="2400" b="1" dirty="0">
                <a:solidFill>
                  <a:srgbClr val="0070C0"/>
                </a:solidFill>
              </a:rPr>
              <a:t>Good scientific practice </a:t>
            </a:r>
          </a:p>
        </p:txBody>
      </p:sp>
    </p:spTree>
    <p:extLst>
      <p:ext uri="{BB962C8B-B14F-4D97-AF65-F5344CB8AC3E}">
        <p14:creationId xmlns:p14="http://schemas.microsoft.com/office/powerpoint/2010/main" val="374772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AAE130F-22A0-400B-8560-7C6F6DB6A318}"/>
              </a:ext>
            </a:extLst>
          </p:cNvPr>
          <p:cNvSpPr txBox="1"/>
          <p:nvPr/>
        </p:nvSpPr>
        <p:spPr>
          <a:xfrm>
            <a:off x="1409525" y="1866959"/>
            <a:ext cx="2147407" cy="369332"/>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FAIR record keeping</a:t>
            </a:r>
            <a:endParaRPr lang="en-GB" dirty="0"/>
          </a:p>
        </p:txBody>
      </p:sp>
      <p:sp>
        <p:nvSpPr>
          <p:cNvPr id="7" name="Arrow: Down 6">
            <a:extLst>
              <a:ext uri="{FF2B5EF4-FFF2-40B4-BE49-F238E27FC236}">
                <a16:creationId xmlns:a16="http://schemas.microsoft.com/office/drawing/2014/main" id="{74751170-EFAA-4B8F-84C2-BD00AF8A0095}"/>
              </a:ext>
            </a:extLst>
          </p:cNvPr>
          <p:cNvSpPr/>
          <p:nvPr/>
        </p:nvSpPr>
        <p:spPr>
          <a:xfrm rot="16200000">
            <a:off x="629710" y="174123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9D07E7F-B664-4EFF-9111-16987AF071BC}"/>
              </a:ext>
            </a:extLst>
          </p:cNvPr>
          <p:cNvSpPr txBox="1"/>
          <p:nvPr/>
        </p:nvSpPr>
        <p:spPr>
          <a:xfrm>
            <a:off x="1409525" y="2717437"/>
            <a:ext cx="8984435" cy="923330"/>
          </a:xfrm>
          <a:prstGeom prst="rect">
            <a:avLst/>
          </a:prstGeom>
          <a:solidFill>
            <a:schemeClr val="bg2"/>
          </a:solidFill>
          <a:ln>
            <a:solidFill>
              <a:schemeClr val="accent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In order to avoid data mismanagement and unexplained discrepancies, it is imperative to keep dated, accurate, complete and intelligible records of our experiments and the protocols we use. This means they should include enough detail for others to reproduce.</a:t>
            </a:r>
          </a:p>
        </p:txBody>
      </p:sp>
      <p:sp>
        <p:nvSpPr>
          <p:cNvPr id="10" name="Arrow: Down 9">
            <a:extLst>
              <a:ext uri="{FF2B5EF4-FFF2-40B4-BE49-F238E27FC236}">
                <a16:creationId xmlns:a16="http://schemas.microsoft.com/office/drawing/2014/main" id="{7340A17E-31D2-475A-BA2C-35AAED0AD526}"/>
              </a:ext>
            </a:extLst>
          </p:cNvPr>
          <p:cNvSpPr/>
          <p:nvPr/>
        </p:nvSpPr>
        <p:spPr>
          <a:xfrm rot="16200000">
            <a:off x="629710" y="2868708"/>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9192F00A-2C5F-48A9-B805-67228F67457B}"/>
              </a:ext>
            </a:extLst>
          </p:cNvPr>
          <p:cNvSpPr txBox="1"/>
          <p:nvPr/>
        </p:nvSpPr>
        <p:spPr>
          <a:xfrm>
            <a:off x="1409524" y="4124936"/>
            <a:ext cx="8984435" cy="369332"/>
          </a:xfrm>
          <a:prstGeom prst="rect">
            <a:avLst/>
          </a:prstGeom>
          <a:solidFill>
            <a:schemeClr val="bg2"/>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You are, legally, the one responsible for your records, not your colleague, or your PI.</a:t>
            </a:r>
          </a:p>
        </p:txBody>
      </p:sp>
      <p:sp>
        <p:nvSpPr>
          <p:cNvPr id="13" name="Arrow: Down 12">
            <a:extLst>
              <a:ext uri="{FF2B5EF4-FFF2-40B4-BE49-F238E27FC236}">
                <a16:creationId xmlns:a16="http://schemas.microsoft.com/office/drawing/2014/main" id="{0D3B298D-171F-4B6C-8C65-EC7C7194CD31}"/>
              </a:ext>
            </a:extLst>
          </p:cNvPr>
          <p:cNvSpPr/>
          <p:nvPr/>
        </p:nvSpPr>
        <p:spPr>
          <a:xfrm rot="16200000">
            <a:off x="629711" y="399618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Tree>
    <p:extLst>
      <p:ext uri="{BB962C8B-B14F-4D97-AF65-F5344CB8AC3E}">
        <p14:creationId xmlns:p14="http://schemas.microsoft.com/office/powerpoint/2010/main" val="2531220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
        <p:nvSpPr>
          <p:cNvPr id="11" name="TextBox 10">
            <a:extLst>
              <a:ext uri="{FF2B5EF4-FFF2-40B4-BE49-F238E27FC236}">
                <a16:creationId xmlns:a16="http://schemas.microsoft.com/office/drawing/2014/main" id="{4CD53E68-D5F8-584B-B2EA-F2695441BABA}"/>
              </a:ext>
            </a:extLst>
          </p:cNvPr>
          <p:cNvSpPr txBox="1"/>
          <p:nvPr/>
        </p:nvSpPr>
        <p:spPr>
          <a:xfrm>
            <a:off x="838201" y="1486772"/>
            <a:ext cx="10091738" cy="3785652"/>
          </a:xfrm>
          <a:prstGeom prst="rect">
            <a:avLst/>
          </a:prstGeom>
          <a:noFill/>
        </p:spPr>
        <p:txBody>
          <a:bodyPr wrap="square">
            <a:spAutoFit/>
          </a:bodyPr>
          <a:lstStyle/>
          <a:p>
            <a:pPr algn="just"/>
            <a:r>
              <a:rPr lang="en-GB" sz="2400" b="1" i="0" dirty="0">
                <a:solidFill>
                  <a:srgbClr val="0070C0"/>
                </a:solidFill>
                <a:effectLst/>
              </a:rPr>
              <a:t>Protocols and laboratory records need to be: </a:t>
            </a:r>
          </a:p>
          <a:p>
            <a:pPr marL="342900" indent="-342900" algn="just">
              <a:buFont typeface="Arial" panose="020B0604020202020204" pitchFamily="34" charset="0"/>
              <a:buChar char="•"/>
            </a:pPr>
            <a:r>
              <a:rPr lang="en-GB" sz="2400" b="0" i="0" dirty="0">
                <a:solidFill>
                  <a:srgbClr val="0070C0"/>
                </a:solidFill>
                <a:effectLst/>
              </a:rPr>
              <a:t>detailed </a:t>
            </a:r>
          </a:p>
          <a:p>
            <a:pPr marL="342900" indent="-342900" algn="just">
              <a:buFont typeface="Arial" panose="020B0604020202020204" pitchFamily="34" charset="0"/>
              <a:buChar char="•"/>
            </a:pPr>
            <a:r>
              <a:rPr lang="en-GB" sz="2400" b="0" i="0" dirty="0">
                <a:solidFill>
                  <a:srgbClr val="0070C0"/>
                </a:solidFill>
                <a:effectLst/>
              </a:rPr>
              <a:t>kept accurate and complete </a:t>
            </a:r>
          </a:p>
          <a:p>
            <a:pPr marL="342900" indent="-342900" algn="just">
              <a:buFont typeface="Arial" panose="020B0604020202020204" pitchFamily="34" charset="0"/>
              <a:buChar char="•"/>
            </a:pPr>
            <a:r>
              <a:rPr lang="en-GB" sz="2400" b="0" i="0" dirty="0">
                <a:solidFill>
                  <a:srgbClr val="0070C0"/>
                </a:solidFill>
                <a:effectLst/>
              </a:rPr>
              <a:t>They should be accessible (physically and/or electronically) to others both short and long term</a:t>
            </a:r>
            <a:endParaRPr lang="en-GB" sz="2400" dirty="0">
              <a:solidFill>
                <a:srgbClr val="0070C0"/>
              </a:solidFill>
            </a:endParaRPr>
          </a:p>
          <a:p>
            <a:pPr marL="342900" indent="-342900" algn="just">
              <a:buFont typeface="Arial" panose="020B0604020202020204" pitchFamily="34" charset="0"/>
              <a:buChar char="•"/>
            </a:pPr>
            <a:r>
              <a:rPr lang="en-GB" sz="2400" b="0" i="0" dirty="0">
                <a:solidFill>
                  <a:srgbClr val="0070C0"/>
                </a:solidFill>
                <a:effectLst/>
              </a:rPr>
              <a:t>Regular back-ups on a cloud and physical hard-drive to ensure appropriate archiving. </a:t>
            </a:r>
          </a:p>
          <a:p>
            <a:pPr marL="342900" indent="-342900" algn="just">
              <a:buFont typeface="Arial" panose="020B0604020202020204" pitchFamily="34" charset="0"/>
              <a:buChar char="•"/>
            </a:pPr>
            <a:r>
              <a:rPr lang="en-GB" sz="2400" b="0" i="0" dirty="0">
                <a:solidFill>
                  <a:srgbClr val="0070C0"/>
                </a:solidFill>
                <a:effectLst/>
              </a:rPr>
              <a:t>records should be kept in compliance with departmental, institutional, and other regulatory requirements, with special care given to human and animal research records</a:t>
            </a:r>
            <a:endParaRPr lang="en-GB" sz="2400" dirty="0">
              <a:solidFill>
                <a:srgbClr val="0070C0"/>
              </a:solidFill>
            </a:endParaRPr>
          </a:p>
        </p:txBody>
      </p:sp>
      <p:sp>
        <p:nvSpPr>
          <p:cNvPr id="2" name="TextBox 1">
            <a:extLst>
              <a:ext uri="{FF2B5EF4-FFF2-40B4-BE49-F238E27FC236}">
                <a16:creationId xmlns:a16="http://schemas.microsoft.com/office/drawing/2014/main" id="{4A9D4024-53B4-9F45-A112-EE86C364CC1C}"/>
              </a:ext>
            </a:extLst>
          </p:cNvPr>
          <p:cNvSpPr txBox="1"/>
          <p:nvPr/>
        </p:nvSpPr>
        <p:spPr>
          <a:xfrm>
            <a:off x="2374758" y="5563074"/>
            <a:ext cx="7442483" cy="830997"/>
          </a:xfrm>
          <a:prstGeom prst="rect">
            <a:avLst/>
          </a:prstGeom>
          <a:noFill/>
        </p:spPr>
        <p:txBody>
          <a:bodyPr wrap="square" rtlCol="0">
            <a:spAutoFit/>
          </a:bodyPr>
          <a:lstStyle/>
          <a:p>
            <a:pPr algn="ctr"/>
            <a:r>
              <a:rPr lang="en-GB" sz="2400" b="1" dirty="0">
                <a:solidFill>
                  <a:srgbClr val="0070C0"/>
                </a:solidFill>
              </a:rPr>
              <a:t>A few common guidelines of good record keeping for protocols and laboratory notebooks are the following:</a:t>
            </a:r>
          </a:p>
        </p:txBody>
      </p:sp>
    </p:spTree>
    <p:extLst>
      <p:ext uri="{BB962C8B-B14F-4D97-AF65-F5344CB8AC3E}">
        <p14:creationId xmlns:p14="http://schemas.microsoft.com/office/powerpoint/2010/main" val="285356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49861-75F0-9F47-91C7-C42761F88BF1}"/>
              </a:ext>
            </a:extLst>
          </p:cNvPr>
          <p:cNvSpPr>
            <a:spLocks noGrp="1"/>
          </p:cNvSpPr>
          <p:nvPr>
            <p:ph type="title"/>
          </p:nvPr>
        </p:nvSpPr>
        <p:spPr/>
        <p:txBody>
          <a:bodyPr/>
          <a:lstStyle/>
          <a:p>
            <a:r>
              <a:rPr lang="en-GB" dirty="0"/>
              <a:t>Laboratory Notebooks</a:t>
            </a:r>
          </a:p>
        </p:txBody>
      </p:sp>
      <p:sp>
        <p:nvSpPr>
          <p:cNvPr id="3" name="Content Placeholder 2">
            <a:extLst>
              <a:ext uri="{FF2B5EF4-FFF2-40B4-BE49-F238E27FC236}">
                <a16:creationId xmlns:a16="http://schemas.microsoft.com/office/drawing/2014/main" id="{7E0119AB-FD69-644B-8CCE-D0268F33B09C}"/>
              </a:ext>
            </a:extLst>
          </p:cNvPr>
          <p:cNvSpPr>
            <a:spLocks noGrp="1"/>
          </p:cNvSpPr>
          <p:nvPr>
            <p:ph idx="1"/>
          </p:nvPr>
        </p:nvSpPr>
        <p:spPr/>
        <p:txBody>
          <a:bodyPr>
            <a:normAutofit fontScale="85000" lnSpcReduction="10000"/>
          </a:bodyPr>
          <a:lstStyle/>
          <a:p>
            <a:pPr marL="285750" indent="-285750"/>
            <a:r>
              <a:rPr lang="en-GB" dirty="0"/>
              <a:t>contain all relevant details (what, when why and how you did it)</a:t>
            </a:r>
          </a:p>
          <a:p>
            <a:pPr marL="285750" indent="-285750"/>
            <a:r>
              <a:rPr lang="en-GB" dirty="0"/>
              <a:t>who you are (the person creating the record)</a:t>
            </a:r>
          </a:p>
          <a:p>
            <a:pPr marL="285750" indent="-285750"/>
            <a:r>
              <a:rPr lang="en-GB" dirty="0"/>
              <a:t>which project(s) is the record part of</a:t>
            </a:r>
          </a:p>
          <a:p>
            <a:pPr marL="285750" indent="-285750"/>
            <a:r>
              <a:rPr lang="en-GB" dirty="0"/>
              <a:t>information on lot/batch numbers</a:t>
            </a:r>
          </a:p>
          <a:p>
            <a:pPr marL="285750" indent="-285750"/>
            <a:r>
              <a:rPr lang="en-GB" dirty="0"/>
              <a:t>what happened and what did not happen (data, including images)</a:t>
            </a:r>
          </a:p>
          <a:p>
            <a:pPr marL="285750" indent="-285750"/>
            <a:r>
              <a:rPr lang="en-GB" dirty="0"/>
              <a:t>how you processed and analysed the data</a:t>
            </a:r>
          </a:p>
          <a:p>
            <a:pPr marL="285750" indent="-285750"/>
            <a:r>
              <a:rPr lang="en-GB" dirty="0"/>
              <a:t>your interpretation (and the interpretations of others if important) and next steps in the project based on these results</a:t>
            </a:r>
          </a:p>
          <a:p>
            <a:pPr marL="285750" indent="-285750"/>
            <a:r>
              <a:rPr lang="en-GB" dirty="0"/>
              <a:t>should be well organised for ease of navigation (indexed, labelled, catalogued)</a:t>
            </a:r>
          </a:p>
          <a:p>
            <a:pPr marL="285750" indent="-285750"/>
            <a:r>
              <a:rPr lang="en-GB" dirty="0"/>
              <a:t>accurate and complete: include all original data and important study details (metadata).</a:t>
            </a:r>
          </a:p>
        </p:txBody>
      </p:sp>
    </p:spTree>
    <p:extLst>
      <p:ext uri="{BB962C8B-B14F-4D97-AF65-F5344CB8AC3E}">
        <p14:creationId xmlns:p14="http://schemas.microsoft.com/office/powerpoint/2010/main" val="3571518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983E6-15E8-ED4B-B2C9-287DDED1BC1A}"/>
              </a:ext>
            </a:extLst>
          </p:cNvPr>
          <p:cNvSpPr>
            <a:spLocks noGrp="1"/>
          </p:cNvSpPr>
          <p:nvPr>
            <p:ph type="title"/>
          </p:nvPr>
        </p:nvSpPr>
        <p:spPr/>
        <p:txBody>
          <a:bodyPr/>
          <a:lstStyle/>
          <a:p>
            <a:r>
              <a:rPr lang="en-GB" dirty="0"/>
              <a:t>Protocols</a:t>
            </a:r>
          </a:p>
        </p:txBody>
      </p:sp>
      <p:sp>
        <p:nvSpPr>
          <p:cNvPr id="3" name="Content Placeholder 2">
            <a:extLst>
              <a:ext uri="{FF2B5EF4-FFF2-40B4-BE49-F238E27FC236}">
                <a16:creationId xmlns:a16="http://schemas.microsoft.com/office/drawing/2014/main" id="{4838F49F-620B-7F47-8331-AA10F195994B}"/>
              </a:ext>
            </a:extLst>
          </p:cNvPr>
          <p:cNvSpPr>
            <a:spLocks noGrp="1"/>
          </p:cNvSpPr>
          <p:nvPr>
            <p:ph idx="1"/>
          </p:nvPr>
        </p:nvSpPr>
        <p:spPr/>
        <p:txBody>
          <a:bodyPr/>
          <a:lstStyle/>
          <a:p>
            <a:pPr marL="285750" indent="-285750"/>
            <a:r>
              <a:rPr lang="en-GB" dirty="0"/>
              <a:t>who created the protocol if not you</a:t>
            </a:r>
          </a:p>
          <a:p>
            <a:pPr marL="285750" indent="-285750"/>
            <a:r>
              <a:rPr lang="en-GB" dirty="0"/>
              <a:t>complete and detailed instructions describing why and how to do an experiment</a:t>
            </a:r>
          </a:p>
          <a:p>
            <a:pPr marL="285750" indent="-285750"/>
            <a:r>
              <a:rPr lang="en-GB" dirty="0"/>
              <a:t>what special materials and instruments are being used and where they were obtained</a:t>
            </a:r>
          </a:p>
          <a:p>
            <a:pPr marL="285750" indent="-285750"/>
            <a:r>
              <a:rPr lang="en-GB" dirty="0"/>
              <a:t>health and safety advice and how to dispose of waste</a:t>
            </a:r>
          </a:p>
          <a:p>
            <a:pPr marL="285750" indent="-285750"/>
            <a:r>
              <a:rPr lang="en-GB" dirty="0"/>
              <a:t>allow repetition of your procedures and studies by yourself and others</a:t>
            </a:r>
          </a:p>
        </p:txBody>
      </p:sp>
    </p:spTree>
    <p:extLst>
      <p:ext uri="{BB962C8B-B14F-4D97-AF65-F5344CB8AC3E}">
        <p14:creationId xmlns:p14="http://schemas.microsoft.com/office/powerpoint/2010/main" val="1985975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Re-using a published lab entry</a:t>
            </a:r>
          </a:p>
        </p:txBody>
      </p:sp>
      <p:pic>
        <p:nvPicPr>
          <p:cNvPr id="1026" name="Picture 2" descr="Benchling More than Doubles Customer Base for the Second Consecutive Year">
            <a:extLst>
              <a:ext uri="{FF2B5EF4-FFF2-40B4-BE49-F238E27FC236}">
                <a16:creationId xmlns:a16="http://schemas.microsoft.com/office/drawing/2014/main" id="{43E5461B-B22D-4A15-BE18-C145F25C43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C91877-9552-7C40-972C-5C8EA9F14192}"/>
              </a:ext>
            </a:extLst>
          </p:cNvPr>
          <p:cNvSpPr>
            <a:spLocks noGrp="1"/>
          </p:cNvSpPr>
          <p:nvPr>
            <p:ph type="title"/>
          </p:nvPr>
        </p:nvSpPr>
        <p:spPr/>
        <p:txBody>
          <a:bodyPr/>
          <a:lstStyle/>
          <a:p>
            <a:r>
              <a:rPr lang="en-GB" dirty="0"/>
              <a:t>Exercise/challenge 2:</a:t>
            </a:r>
          </a:p>
        </p:txBody>
      </p:sp>
    </p:spTree>
    <p:extLst>
      <p:ext uri="{BB962C8B-B14F-4D97-AF65-F5344CB8AC3E}">
        <p14:creationId xmlns:p14="http://schemas.microsoft.com/office/powerpoint/2010/main" val="19082394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2399</TotalTime>
  <Words>839</Words>
  <Application>Microsoft Office PowerPoint</Application>
  <PresentationFormat>Widescreen</PresentationFormat>
  <Paragraphs>79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Ubuntu</vt:lpstr>
      <vt:lpstr>Office Theme</vt:lpstr>
      <vt:lpstr>PowerPoint Presentation</vt:lpstr>
      <vt:lpstr>PowerPoint Presentation</vt:lpstr>
      <vt:lpstr>Exercise/challenge 1</vt:lpstr>
      <vt:lpstr>Why do we need to keep good quality records?</vt:lpstr>
      <vt:lpstr>How can we as a research community implement practices to make it easier to find manipulated records? </vt:lpstr>
      <vt:lpstr>How can we as a research community implement practices to make it easier to find manipulated records? </vt:lpstr>
      <vt:lpstr>Laboratory Notebooks</vt:lpstr>
      <vt:lpstr>Protocols</vt:lpstr>
      <vt:lpstr>Exercise/challenge 2:</vt:lpstr>
      <vt:lpstr>Exercise/challenge 3:</vt:lpstr>
      <vt:lpstr>Exercise/challenge 4:</vt:lpstr>
      <vt:lpstr>Exercise/challenge 5:</vt:lpstr>
      <vt:lpstr>How to chose the right platform?</vt:lpstr>
      <vt:lpstr>Exercise/challenge 6:</vt:lpstr>
      <vt:lpstr>How does good record keeping help us get FAIR ready?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ROMANOWSKI Andrew</dc:creator>
  <cp:lastModifiedBy>Romanowski, A. (Andres)</cp:lastModifiedBy>
  <cp:revision>39</cp:revision>
  <dcterms:created xsi:type="dcterms:W3CDTF">2021-06-07T08:35:11Z</dcterms:created>
  <dcterms:modified xsi:type="dcterms:W3CDTF">2021-10-19T13:53:35Z</dcterms:modified>
</cp:coreProperties>
</file>

<file path=docProps/thumbnail.jpeg>
</file>